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notesSlides/notesSlide22.xml" ContentType="application/vnd.openxmlformats-officedocument.presentationml.notesSlide+xml"/>
  <Override PartName="/ppt/tags/tag29.xml" ContentType="application/vnd.openxmlformats-officedocument.presentationml.tags+xml"/>
  <Override PartName="/ppt/notesSlides/notesSlide23.xml" ContentType="application/vnd.openxmlformats-officedocument.presentationml.notesSlide+xml"/>
  <Override PartName="/ppt/tags/tag30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580" r:id="rId2"/>
    <p:sldId id="334" r:id="rId3"/>
    <p:sldId id="564" r:id="rId4"/>
    <p:sldId id="589" r:id="rId5"/>
    <p:sldId id="601" r:id="rId6"/>
    <p:sldId id="602" r:id="rId7"/>
    <p:sldId id="592" r:id="rId8"/>
    <p:sldId id="593" r:id="rId9"/>
    <p:sldId id="603" r:id="rId10"/>
    <p:sldId id="604" r:id="rId11"/>
    <p:sldId id="605" r:id="rId12"/>
    <p:sldId id="606" r:id="rId13"/>
    <p:sldId id="607" r:id="rId14"/>
    <p:sldId id="590" r:id="rId15"/>
    <p:sldId id="608" r:id="rId16"/>
    <p:sldId id="598" r:id="rId17"/>
    <p:sldId id="609" r:id="rId18"/>
    <p:sldId id="610" r:id="rId19"/>
    <p:sldId id="611" r:id="rId20"/>
    <p:sldId id="599" r:id="rId21"/>
    <p:sldId id="600" r:id="rId22"/>
    <p:sldId id="612" r:id="rId23"/>
    <p:sldId id="613" r:id="rId24"/>
    <p:sldId id="615" r:id="rId25"/>
    <p:sldId id="614" r:id="rId26"/>
    <p:sldId id="261" r:id="rId27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8" d="100"/>
          <a:sy n="138" d="100"/>
        </p:scale>
        <p:origin x="636" y="114"/>
      </p:cViewPr>
      <p:guideLst>
        <p:guide orient="horz" pos="1620"/>
        <p:guide pos="29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681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90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96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790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580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01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567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8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91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42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582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08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158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3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8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662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50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5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66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47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6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3" b="25092"/>
          <a:stretch>
            <a:fillRect/>
          </a:stretch>
        </p:blipFill>
        <p:spPr bwMode="auto">
          <a:xfrm>
            <a:off x="0" y="-20638"/>
            <a:ext cx="9144000" cy="274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2"/>
          <p:cNvSpPr/>
          <p:nvPr/>
        </p:nvSpPr>
        <p:spPr>
          <a:xfrm>
            <a:off x="0" y="-20638"/>
            <a:ext cx="9144000" cy="1882776"/>
          </a:xfrm>
          <a:custGeom>
            <a:avLst/>
            <a:gdLst>
              <a:gd name="connsiteX0" fmla="*/ 0 w 12195175"/>
              <a:gd name="connsiteY0" fmla="*/ 0 h 908720"/>
              <a:gd name="connsiteX1" fmla="*/ 12195175 w 12195175"/>
              <a:gd name="connsiteY1" fmla="*/ 0 h 908720"/>
              <a:gd name="connsiteX2" fmla="*/ 12195175 w 12195175"/>
              <a:gd name="connsiteY2" fmla="*/ 908720 h 908720"/>
              <a:gd name="connsiteX3" fmla="*/ 0 w 12195175"/>
              <a:gd name="connsiteY3" fmla="*/ 908720 h 908720"/>
              <a:gd name="connsiteX4" fmla="*/ 0 w 12195175"/>
              <a:gd name="connsiteY4" fmla="*/ 0 h 908720"/>
              <a:gd name="connsiteX0-1" fmla="*/ 0 w 12195175"/>
              <a:gd name="connsiteY0-2" fmla="*/ 0 h 908720"/>
              <a:gd name="connsiteX1-3" fmla="*/ 12195175 w 12195175"/>
              <a:gd name="connsiteY1-4" fmla="*/ 0 h 908720"/>
              <a:gd name="connsiteX2-5" fmla="*/ 12195175 w 12195175"/>
              <a:gd name="connsiteY2-6" fmla="*/ 908720 h 908720"/>
              <a:gd name="connsiteX3-7" fmla="*/ 6096000 w 12195175"/>
              <a:gd name="connsiteY3-8" fmla="*/ 899886 h 908720"/>
              <a:gd name="connsiteX4-9" fmla="*/ 0 w 12195175"/>
              <a:gd name="connsiteY4-10" fmla="*/ 908720 h 908720"/>
              <a:gd name="connsiteX5" fmla="*/ 0 w 12195175"/>
              <a:gd name="connsiteY5" fmla="*/ 0 h 908720"/>
              <a:gd name="connsiteX0-11" fmla="*/ 0 w 12195175"/>
              <a:gd name="connsiteY0-12" fmla="*/ 0 h 2510972"/>
              <a:gd name="connsiteX1-13" fmla="*/ 12195175 w 12195175"/>
              <a:gd name="connsiteY1-14" fmla="*/ 0 h 2510972"/>
              <a:gd name="connsiteX2-15" fmla="*/ 12195175 w 12195175"/>
              <a:gd name="connsiteY2-16" fmla="*/ 908720 h 2510972"/>
              <a:gd name="connsiteX3-17" fmla="*/ 6052458 w 12195175"/>
              <a:gd name="connsiteY3-18" fmla="*/ 2510972 h 2510972"/>
              <a:gd name="connsiteX4-19" fmla="*/ 0 w 12195175"/>
              <a:gd name="connsiteY4-20" fmla="*/ 908720 h 2510972"/>
              <a:gd name="connsiteX5-21" fmla="*/ 0 w 12195175"/>
              <a:gd name="connsiteY5-22" fmla="*/ 0 h 2510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5175" h="2510972">
                <a:moveTo>
                  <a:pt x="0" y="0"/>
                </a:moveTo>
                <a:lnTo>
                  <a:pt x="12195175" y="0"/>
                </a:lnTo>
                <a:lnTo>
                  <a:pt x="12195175" y="908720"/>
                </a:lnTo>
                <a:lnTo>
                  <a:pt x="6052458" y="2510972"/>
                </a:lnTo>
                <a:lnTo>
                  <a:pt x="0" y="908720"/>
                </a:lnTo>
                <a:lnTo>
                  <a:pt x="0" y="0"/>
                </a:lnTo>
                <a:close/>
              </a:path>
            </a:pathLst>
          </a:custGeom>
          <a:solidFill>
            <a:srgbClr val="1F497D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0" y="4516438"/>
            <a:ext cx="9144000" cy="647700"/>
          </a:xfrm>
          <a:custGeom>
            <a:avLst/>
            <a:gdLst>
              <a:gd name="connsiteX0" fmla="*/ 0 w 12195175"/>
              <a:gd name="connsiteY0" fmla="*/ 0 h 404664"/>
              <a:gd name="connsiteX1" fmla="*/ 12195175 w 12195175"/>
              <a:gd name="connsiteY1" fmla="*/ 0 h 404664"/>
              <a:gd name="connsiteX2" fmla="*/ 12195175 w 12195175"/>
              <a:gd name="connsiteY2" fmla="*/ 404664 h 404664"/>
              <a:gd name="connsiteX3" fmla="*/ 0 w 12195175"/>
              <a:gd name="connsiteY3" fmla="*/ 404664 h 404664"/>
              <a:gd name="connsiteX4" fmla="*/ 0 w 12195175"/>
              <a:gd name="connsiteY4" fmla="*/ 0 h 404664"/>
              <a:gd name="connsiteX0-1" fmla="*/ 0 w 12195175"/>
              <a:gd name="connsiteY0-2" fmla="*/ 8993 h 413657"/>
              <a:gd name="connsiteX1-3" fmla="*/ 6096000 w 12195175"/>
              <a:gd name="connsiteY1-4" fmla="*/ 0 h 413657"/>
              <a:gd name="connsiteX2-5" fmla="*/ 12195175 w 12195175"/>
              <a:gd name="connsiteY2-6" fmla="*/ 8993 h 413657"/>
              <a:gd name="connsiteX3-7" fmla="*/ 12195175 w 12195175"/>
              <a:gd name="connsiteY3-8" fmla="*/ 413657 h 413657"/>
              <a:gd name="connsiteX4-9" fmla="*/ 0 w 12195175"/>
              <a:gd name="connsiteY4-10" fmla="*/ 413657 h 413657"/>
              <a:gd name="connsiteX5" fmla="*/ 0 w 12195175"/>
              <a:gd name="connsiteY5" fmla="*/ 8993 h 413657"/>
              <a:gd name="connsiteX0-11" fmla="*/ 0 w 12195175"/>
              <a:gd name="connsiteY0-12" fmla="*/ 458935 h 863599"/>
              <a:gd name="connsiteX1-13" fmla="*/ 6052457 w 12195175"/>
              <a:gd name="connsiteY1-14" fmla="*/ 0 h 863599"/>
              <a:gd name="connsiteX2-15" fmla="*/ 12195175 w 12195175"/>
              <a:gd name="connsiteY2-16" fmla="*/ 458935 h 863599"/>
              <a:gd name="connsiteX3-17" fmla="*/ 12195175 w 12195175"/>
              <a:gd name="connsiteY3-18" fmla="*/ 863599 h 863599"/>
              <a:gd name="connsiteX4-19" fmla="*/ 0 w 12195175"/>
              <a:gd name="connsiteY4-20" fmla="*/ 863599 h 863599"/>
              <a:gd name="connsiteX5-21" fmla="*/ 0 w 12195175"/>
              <a:gd name="connsiteY5-22" fmla="*/ 458935 h 863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5175" h="863599">
                <a:moveTo>
                  <a:pt x="0" y="458935"/>
                </a:moveTo>
                <a:lnTo>
                  <a:pt x="6052457" y="0"/>
                </a:lnTo>
                <a:lnTo>
                  <a:pt x="12195175" y="458935"/>
                </a:lnTo>
                <a:lnTo>
                  <a:pt x="12195175" y="863599"/>
                </a:lnTo>
                <a:lnTo>
                  <a:pt x="0" y="863599"/>
                </a:lnTo>
                <a:lnTo>
                  <a:pt x="0" y="458935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9" t="39673" r="23274" b="39980"/>
          <a:stretch>
            <a:fillRect/>
          </a:stretch>
        </p:blipFill>
        <p:spPr bwMode="auto">
          <a:xfrm>
            <a:off x="2800350" y="461963"/>
            <a:ext cx="360045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04528" y="2699795"/>
            <a:ext cx="7992888" cy="9385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baseline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2123728" y="3573016"/>
            <a:ext cx="5472608" cy="7669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9" t="40642" r="23781" b="40486"/>
          <a:stretch>
            <a:fillRect/>
          </a:stretch>
        </p:blipFill>
        <p:spPr bwMode="auto">
          <a:xfrm>
            <a:off x="0" y="4505325"/>
            <a:ext cx="19494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4999038"/>
            <a:ext cx="2411413" cy="144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11413" y="4999038"/>
            <a:ext cx="6756400" cy="144462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11150" y="276225"/>
            <a:ext cx="517525" cy="485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5100" y="0"/>
            <a:ext cx="485775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50253" y="242247"/>
            <a:ext cx="4842795" cy="594007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2" name="图片 1" descr="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9925" y="241935"/>
            <a:ext cx="2039620" cy="482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9" t="40642" r="23781" b="40486"/>
          <a:stretch>
            <a:fillRect/>
          </a:stretch>
        </p:blipFill>
        <p:spPr bwMode="auto">
          <a:xfrm>
            <a:off x="0" y="4505325"/>
            <a:ext cx="19494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4999038"/>
            <a:ext cx="2411413" cy="144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411413" y="4999038"/>
            <a:ext cx="6756400" cy="144462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1150" y="276225"/>
            <a:ext cx="517525" cy="485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65100" y="0"/>
            <a:ext cx="485775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7" name="图片 6" descr="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19925" y="241935"/>
            <a:ext cx="2039620" cy="482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9" t="40642" r="23781" b="40486"/>
          <a:stretch>
            <a:fillRect/>
          </a:stretch>
        </p:blipFill>
        <p:spPr bwMode="auto">
          <a:xfrm>
            <a:off x="0" y="4505325"/>
            <a:ext cx="19494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4999038"/>
            <a:ext cx="2411413" cy="144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411413" y="4999038"/>
            <a:ext cx="6756400" cy="144462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4" descr="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19925" y="241935"/>
            <a:ext cx="2039620" cy="482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8"/>
          <a:stretch>
            <a:fillRect/>
          </a:stretch>
        </p:blipFill>
        <p:spPr bwMode="auto">
          <a:xfrm>
            <a:off x="0" y="0"/>
            <a:ext cx="91440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575556" y="810322"/>
            <a:ext cx="7992888" cy="9385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720652" y="1811164"/>
            <a:ext cx="5760640" cy="7669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3" b="25092"/>
          <a:stretch>
            <a:fillRect/>
          </a:stretch>
        </p:blipFill>
        <p:spPr bwMode="auto">
          <a:xfrm>
            <a:off x="0" y="-20638"/>
            <a:ext cx="9144000" cy="274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2"/>
          <p:cNvSpPr/>
          <p:nvPr/>
        </p:nvSpPr>
        <p:spPr>
          <a:xfrm>
            <a:off x="0" y="-20638"/>
            <a:ext cx="9144000" cy="1882776"/>
          </a:xfrm>
          <a:custGeom>
            <a:avLst/>
            <a:gdLst>
              <a:gd name="connsiteX0" fmla="*/ 0 w 12195175"/>
              <a:gd name="connsiteY0" fmla="*/ 0 h 908720"/>
              <a:gd name="connsiteX1" fmla="*/ 12195175 w 12195175"/>
              <a:gd name="connsiteY1" fmla="*/ 0 h 908720"/>
              <a:gd name="connsiteX2" fmla="*/ 12195175 w 12195175"/>
              <a:gd name="connsiteY2" fmla="*/ 908720 h 908720"/>
              <a:gd name="connsiteX3" fmla="*/ 0 w 12195175"/>
              <a:gd name="connsiteY3" fmla="*/ 908720 h 908720"/>
              <a:gd name="connsiteX4" fmla="*/ 0 w 12195175"/>
              <a:gd name="connsiteY4" fmla="*/ 0 h 908720"/>
              <a:gd name="connsiteX0-1" fmla="*/ 0 w 12195175"/>
              <a:gd name="connsiteY0-2" fmla="*/ 0 h 908720"/>
              <a:gd name="connsiteX1-3" fmla="*/ 12195175 w 12195175"/>
              <a:gd name="connsiteY1-4" fmla="*/ 0 h 908720"/>
              <a:gd name="connsiteX2-5" fmla="*/ 12195175 w 12195175"/>
              <a:gd name="connsiteY2-6" fmla="*/ 908720 h 908720"/>
              <a:gd name="connsiteX3-7" fmla="*/ 6096000 w 12195175"/>
              <a:gd name="connsiteY3-8" fmla="*/ 899886 h 908720"/>
              <a:gd name="connsiteX4-9" fmla="*/ 0 w 12195175"/>
              <a:gd name="connsiteY4-10" fmla="*/ 908720 h 908720"/>
              <a:gd name="connsiteX5" fmla="*/ 0 w 12195175"/>
              <a:gd name="connsiteY5" fmla="*/ 0 h 908720"/>
              <a:gd name="connsiteX0-11" fmla="*/ 0 w 12195175"/>
              <a:gd name="connsiteY0-12" fmla="*/ 0 h 2510972"/>
              <a:gd name="connsiteX1-13" fmla="*/ 12195175 w 12195175"/>
              <a:gd name="connsiteY1-14" fmla="*/ 0 h 2510972"/>
              <a:gd name="connsiteX2-15" fmla="*/ 12195175 w 12195175"/>
              <a:gd name="connsiteY2-16" fmla="*/ 908720 h 2510972"/>
              <a:gd name="connsiteX3-17" fmla="*/ 6052458 w 12195175"/>
              <a:gd name="connsiteY3-18" fmla="*/ 2510972 h 2510972"/>
              <a:gd name="connsiteX4-19" fmla="*/ 0 w 12195175"/>
              <a:gd name="connsiteY4-20" fmla="*/ 908720 h 2510972"/>
              <a:gd name="connsiteX5-21" fmla="*/ 0 w 12195175"/>
              <a:gd name="connsiteY5-22" fmla="*/ 0 h 2510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5175" h="2510972">
                <a:moveTo>
                  <a:pt x="0" y="0"/>
                </a:moveTo>
                <a:lnTo>
                  <a:pt x="12195175" y="0"/>
                </a:lnTo>
                <a:lnTo>
                  <a:pt x="12195175" y="908720"/>
                </a:lnTo>
                <a:lnTo>
                  <a:pt x="6052458" y="2510972"/>
                </a:lnTo>
                <a:lnTo>
                  <a:pt x="0" y="908720"/>
                </a:lnTo>
                <a:lnTo>
                  <a:pt x="0" y="0"/>
                </a:lnTo>
                <a:close/>
              </a:path>
            </a:pathLst>
          </a:custGeom>
          <a:solidFill>
            <a:srgbClr val="1F497D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0" y="4516438"/>
            <a:ext cx="9144000" cy="647700"/>
          </a:xfrm>
          <a:custGeom>
            <a:avLst/>
            <a:gdLst>
              <a:gd name="connsiteX0" fmla="*/ 0 w 12195175"/>
              <a:gd name="connsiteY0" fmla="*/ 0 h 404664"/>
              <a:gd name="connsiteX1" fmla="*/ 12195175 w 12195175"/>
              <a:gd name="connsiteY1" fmla="*/ 0 h 404664"/>
              <a:gd name="connsiteX2" fmla="*/ 12195175 w 12195175"/>
              <a:gd name="connsiteY2" fmla="*/ 404664 h 404664"/>
              <a:gd name="connsiteX3" fmla="*/ 0 w 12195175"/>
              <a:gd name="connsiteY3" fmla="*/ 404664 h 404664"/>
              <a:gd name="connsiteX4" fmla="*/ 0 w 12195175"/>
              <a:gd name="connsiteY4" fmla="*/ 0 h 404664"/>
              <a:gd name="connsiteX0-1" fmla="*/ 0 w 12195175"/>
              <a:gd name="connsiteY0-2" fmla="*/ 8993 h 413657"/>
              <a:gd name="connsiteX1-3" fmla="*/ 6096000 w 12195175"/>
              <a:gd name="connsiteY1-4" fmla="*/ 0 h 413657"/>
              <a:gd name="connsiteX2-5" fmla="*/ 12195175 w 12195175"/>
              <a:gd name="connsiteY2-6" fmla="*/ 8993 h 413657"/>
              <a:gd name="connsiteX3-7" fmla="*/ 12195175 w 12195175"/>
              <a:gd name="connsiteY3-8" fmla="*/ 413657 h 413657"/>
              <a:gd name="connsiteX4-9" fmla="*/ 0 w 12195175"/>
              <a:gd name="connsiteY4-10" fmla="*/ 413657 h 413657"/>
              <a:gd name="connsiteX5" fmla="*/ 0 w 12195175"/>
              <a:gd name="connsiteY5" fmla="*/ 8993 h 413657"/>
              <a:gd name="connsiteX0-11" fmla="*/ 0 w 12195175"/>
              <a:gd name="connsiteY0-12" fmla="*/ 458935 h 863599"/>
              <a:gd name="connsiteX1-13" fmla="*/ 6052457 w 12195175"/>
              <a:gd name="connsiteY1-14" fmla="*/ 0 h 863599"/>
              <a:gd name="connsiteX2-15" fmla="*/ 12195175 w 12195175"/>
              <a:gd name="connsiteY2-16" fmla="*/ 458935 h 863599"/>
              <a:gd name="connsiteX3-17" fmla="*/ 12195175 w 12195175"/>
              <a:gd name="connsiteY3-18" fmla="*/ 863599 h 863599"/>
              <a:gd name="connsiteX4-19" fmla="*/ 0 w 12195175"/>
              <a:gd name="connsiteY4-20" fmla="*/ 863599 h 863599"/>
              <a:gd name="connsiteX5-21" fmla="*/ 0 w 12195175"/>
              <a:gd name="connsiteY5-22" fmla="*/ 458935 h 863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5175" h="863599">
                <a:moveTo>
                  <a:pt x="0" y="458935"/>
                </a:moveTo>
                <a:lnTo>
                  <a:pt x="6052457" y="0"/>
                </a:lnTo>
                <a:lnTo>
                  <a:pt x="12195175" y="458935"/>
                </a:lnTo>
                <a:lnTo>
                  <a:pt x="12195175" y="863599"/>
                </a:lnTo>
                <a:lnTo>
                  <a:pt x="0" y="863599"/>
                </a:lnTo>
                <a:lnTo>
                  <a:pt x="0" y="458935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9" t="39673" r="23274" b="39980"/>
          <a:stretch>
            <a:fillRect/>
          </a:stretch>
        </p:blipFill>
        <p:spPr bwMode="auto">
          <a:xfrm>
            <a:off x="2800350" y="461963"/>
            <a:ext cx="360045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575556" y="2713239"/>
            <a:ext cx="7992888" cy="9385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baseline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ym typeface="微软雅黑" panose="020B0503020204020204" pitchFamily="34" charset="-122"/>
              </a:rPr>
              <a:t>单击此处编辑母版标题样式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720652" y="3714081"/>
            <a:ext cx="5760640" cy="7669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有源移相器设计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979583" y="3573016"/>
            <a:ext cx="5472608" cy="766936"/>
          </a:xfrm>
        </p:spPr>
        <p:txBody>
          <a:bodyPr/>
          <a:lstStyle/>
          <a:p>
            <a:r>
              <a:rPr lang="zh-CN" altLang="en-US" dirty="0"/>
              <a:t>汇报人：庾小齐</a:t>
            </a:r>
          </a:p>
          <a:p>
            <a:r>
              <a:rPr lang="zh-CN" altLang="en-US" sz="1400" dirty="0"/>
              <a:t>（汇报日期）</a:t>
            </a:r>
            <a:r>
              <a:rPr lang="en-US" altLang="zh-CN" sz="1400" dirty="0"/>
              <a:t>2024</a:t>
            </a:r>
            <a:r>
              <a:rPr lang="zh-CN" altLang="en-US" sz="1400" dirty="0"/>
              <a:t>年</a:t>
            </a:r>
            <a:r>
              <a:rPr lang="en-US" altLang="zh-CN" sz="1400" dirty="0"/>
              <a:t>7</a:t>
            </a:r>
            <a:r>
              <a:rPr lang="zh-CN" altLang="en-US" sz="1400" dirty="0"/>
              <a:t>月</a:t>
            </a:r>
            <a:r>
              <a:rPr lang="en-US" altLang="zh-CN" sz="1400" dirty="0"/>
              <a:t>11</a:t>
            </a:r>
            <a:r>
              <a:rPr lang="zh-CN" altLang="en-US" sz="1400" dirty="0"/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7BC663-A500-47BF-AEFA-759512F18D96}"/>
              </a:ext>
            </a:extLst>
          </p:cNvPr>
          <p:cNvSpPr txBox="1"/>
          <p:nvPr/>
        </p:nvSpPr>
        <p:spPr>
          <a:xfrm>
            <a:off x="-6302" y="790946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正交信号产生单元</a:t>
            </a:r>
            <a:endParaRPr lang="en-US" altLang="zh-CN" sz="1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CE1B8A-198F-78F7-8072-C5878B9C9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" y="1679600"/>
            <a:ext cx="4482622" cy="23959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5BAB56-66A0-A4BC-5E50-3CDE78C9E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727" y="837150"/>
            <a:ext cx="2379587" cy="15028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6385FE-C978-AF10-5E97-3CDF852CD55E}"/>
              </a:ext>
            </a:extLst>
          </p:cNvPr>
          <p:cNvSpPr txBox="1"/>
          <p:nvPr/>
        </p:nvSpPr>
        <p:spPr>
          <a:xfrm>
            <a:off x="1058622" y="1246171"/>
            <a:ext cx="237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二阶</a:t>
            </a:r>
            <a:r>
              <a:rPr lang="en-US" altLang="zh-CN" sz="1200" b="1" dirty="0"/>
              <a:t>Type I</a:t>
            </a:r>
            <a:r>
              <a:rPr lang="zh-CN" altLang="en-US" sz="1200" b="1" dirty="0"/>
              <a:t>型多相滤波器</a:t>
            </a:r>
            <a:endParaRPr lang="en-US" altLang="zh-CN" sz="1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A1FCE3-17DC-48AD-8720-CEA25F33A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533" y="855634"/>
            <a:ext cx="2261362" cy="1484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BC3C09-EC5D-55F8-C05F-8B59264B9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317" y="2608431"/>
            <a:ext cx="2381133" cy="1502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3387D8-EDA6-8599-2694-143DFD0B4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2674442"/>
            <a:ext cx="2261362" cy="13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7BC663-A500-47BF-AEFA-759512F18D96}"/>
              </a:ext>
            </a:extLst>
          </p:cNvPr>
          <p:cNvSpPr txBox="1"/>
          <p:nvPr/>
        </p:nvSpPr>
        <p:spPr>
          <a:xfrm>
            <a:off x="-6302" y="790946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正交信号产生单元</a:t>
            </a:r>
            <a:endParaRPr lang="en-US" altLang="zh-CN" sz="1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CE1B8A-198F-78F7-8072-C5878B9C9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" y="1679600"/>
            <a:ext cx="4482622" cy="23959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6385FE-C978-AF10-5E97-3CDF852CD55E}"/>
              </a:ext>
            </a:extLst>
          </p:cNvPr>
          <p:cNvSpPr txBox="1"/>
          <p:nvPr/>
        </p:nvSpPr>
        <p:spPr>
          <a:xfrm>
            <a:off x="1058622" y="1246171"/>
            <a:ext cx="237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二阶</a:t>
            </a:r>
            <a:r>
              <a:rPr lang="en-US" altLang="zh-CN" sz="1200" b="1" dirty="0"/>
              <a:t>Type II</a:t>
            </a:r>
            <a:r>
              <a:rPr lang="zh-CN" altLang="en-US" sz="1200" b="1" dirty="0"/>
              <a:t>型多相滤波器</a:t>
            </a:r>
            <a:endParaRPr lang="en-US" altLang="zh-CN" sz="1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255C8D-B490-F3B9-7D93-7901B3FB5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943" y="1356147"/>
            <a:ext cx="2336370" cy="14648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5A5BB4-248B-C8DD-80A5-56B61E985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021" y="1391505"/>
            <a:ext cx="2177316" cy="1429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A6FFEE-4049-7F46-9FCD-2044A88B5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3103966"/>
            <a:ext cx="2363498" cy="15278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CAA184-B7BE-D9F2-EEB6-8ABE1F1B1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0502" y="3182003"/>
            <a:ext cx="2363498" cy="14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3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7BC663-A500-47BF-AEFA-759512F18D96}"/>
              </a:ext>
            </a:extLst>
          </p:cNvPr>
          <p:cNvSpPr txBox="1"/>
          <p:nvPr/>
        </p:nvSpPr>
        <p:spPr>
          <a:xfrm>
            <a:off x="-6302" y="790946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正交信号产生单元</a:t>
            </a:r>
            <a:endParaRPr lang="en-US" altLang="zh-CN" sz="1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6385FE-C978-AF10-5E97-3CDF852CD55E}"/>
              </a:ext>
            </a:extLst>
          </p:cNvPr>
          <p:cNvSpPr txBox="1"/>
          <p:nvPr/>
        </p:nvSpPr>
        <p:spPr>
          <a:xfrm>
            <a:off x="1058622" y="1246171"/>
            <a:ext cx="237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LC</a:t>
            </a:r>
            <a:r>
              <a:rPr lang="zh-CN" altLang="en-US" sz="1200" b="1" dirty="0"/>
              <a:t>全通滤波器</a:t>
            </a:r>
            <a:endParaRPr lang="en-US" altLang="zh-CN" sz="1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73708-4827-B7AC-D44D-AD371FA2C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1" y="1616956"/>
            <a:ext cx="4110389" cy="2971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964BB7-DCDE-D2AD-1283-C0B2B5654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660" y="1372455"/>
            <a:ext cx="2633837" cy="15719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9E582A-09B7-47C6-197A-B626AC8A3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824" y="1337200"/>
            <a:ext cx="2391176" cy="15713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0BCAB2-5531-489D-7E60-5E3D1DB0A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484" y="2981154"/>
            <a:ext cx="2442025" cy="19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7BC663-A500-47BF-AEFA-759512F18D96}"/>
              </a:ext>
            </a:extLst>
          </p:cNvPr>
          <p:cNvSpPr txBox="1"/>
          <p:nvPr/>
        </p:nvSpPr>
        <p:spPr>
          <a:xfrm>
            <a:off x="-6302" y="790946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正交信号产生单元</a:t>
            </a:r>
            <a:endParaRPr lang="en-US" altLang="zh-CN" sz="1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6385FE-C978-AF10-5E97-3CDF852CD55E}"/>
              </a:ext>
            </a:extLst>
          </p:cNvPr>
          <p:cNvSpPr txBox="1"/>
          <p:nvPr/>
        </p:nvSpPr>
        <p:spPr>
          <a:xfrm>
            <a:off x="611560" y="1107672"/>
            <a:ext cx="237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LC</a:t>
            </a:r>
            <a:r>
              <a:rPr lang="zh-CN" altLang="en-US" sz="1200" b="1" dirty="0"/>
              <a:t>全通滤波器</a:t>
            </a:r>
            <a:r>
              <a:rPr lang="en-US" altLang="zh-CN" sz="1200" b="1" dirty="0"/>
              <a:t>——S</a:t>
            </a:r>
            <a:r>
              <a:rPr lang="zh-CN" altLang="en-US" sz="1200" b="1" dirty="0"/>
              <a:t>参数仿真</a:t>
            </a:r>
            <a:endParaRPr lang="en-US" altLang="zh-CN" sz="1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A7F094-9112-3291-6679-8060FA717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337200"/>
            <a:ext cx="3871283" cy="32414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86AA1A-7DBB-9F93-1B69-C555B2C1917C}"/>
              </a:ext>
            </a:extLst>
          </p:cNvPr>
          <p:cNvSpPr/>
          <p:nvPr/>
        </p:nvSpPr>
        <p:spPr>
          <a:xfrm>
            <a:off x="2915816" y="2000205"/>
            <a:ext cx="936104" cy="2227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AEF001-E734-DE02-3476-B914C5213A7E}"/>
              </a:ext>
            </a:extLst>
          </p:cNvPr>
          <p:cNvSpPr txBox="1"/>
          <p:nvPr/>
        </p:nvSpPr>
        <p:spPr>
          <a:xfrm>
            <a:off x="2623696" y="1770677"/>
            <a:ext cx="14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矢量合成单元负载</a:t>
            </a:r>
            <a:endParaRPr lang="en-US" altLang="zh-CN" sz="1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BFECD7-BC4B-9BA9-C193-7E825091E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410" y="1255439"/>
            <a:ext cx="2735481" cy="15987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E05A96-E164-7004-E8D5-BADAFA7E1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891" y="1273200"/>
            <a:ext cx="2437374" cy="15375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86D348B-90A3-61FB-AC7F-6F194A998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369" y="2827035"/>
            <a:ext cx="2683764" cy="16672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6DE206-36DF-7CE0-1861-4A6E242E1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7133" y="2888089"/>
            <a:ext cx="2536818" cy="152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9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7BC663-A500-47BF-AEFA-759512F18D96}"/>
              </a:ext>
            </a:extLst>
          </p:cNvPr>
          <p:cNvSpPr txBox="1"/>
          <p:nvPr/>
        </p:nvSpPr>
        <p:spPr>
          <a:xfrm>
            <a:off x="-9809" y="783628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调节电阻负载的矢量合成单元的性能</a:t>
            </a:r>
            <a:endParaRPr lang="en-US" altLang="zh-CN" sz="12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422C4F-48B9-4B96-B863-879B980CC608}"/>
              </a:ext>
            </a:extLst>
          </p:cNvPr>
          <p:cNvSpPr txBox="1"/>
          <p:nvPr/>
        </p:nvSpPr>
        <p:spPr>
          <a:xfrm>
            <a:off x="3290489" y="131053"/>
            <a:ext cx="19526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FF0000"/>
                </a:solidFill>
              </a:rPr>
              <a:t>晶体管宽长比：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r>
              <a:rPr lang="zh-CN" altLang="en-US" sz="1050" b="1" dirty="0">
                <a:solidFill>
                  <a:srgbClr val="FF0000"/>
                </a:solidFill>
              </a:rPr>
              <a:t>第一层：</a:t>
            </a:r>
            <a:r>
              <a:rPr lang="en-US" altLang="zh-CN" sz="1050" b="1" dirty="0">
                <a:solidFill>
                  <a:srgbClr val="FF0000"/>
                </a:solidFill>
              </a:rPr>
              <a:t>W/L=30um/40nm</a:t>
            </a:r>
          </a:p>
          <a:p>
            <a:r>
              <a:rPr lang="zh-CN" altLang="en-US" sz="1050" b="1" dirty="0">
                <a:solidFill>
                  <a:srgbClr val="FF0000"/>
                </a:solidFill>
              </a:rPr>
              <a:t>第二层：</a:t>
            </a:r>
            <a:r>
              <a:rPr lang="en-US" altLang="zh-CN" sz="1050" b="1" dirty="0">
                <a:solidFill>
                  <a:srgbClr val="FF0000"/>
                </a:solidFill>
              </a:rPr>
              <a:t>W/L=60um/40nm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85A7FA-349E-4D19-9F1D-EEBECBEE93BA}"/>
              </a:ext>
            </a:extLst>
          </p:cNvPr>
          <p:cNvSpPr txBox="1"/>
          <p:nvPr/>
        </p:nvSpPr>
        <p:spPr>
          <a:xfrm>
            <a:off x="5243089" y="19640"/>
            <a:ext cx="195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FF0000"/>
                </a:solidFill>
              </a:rPr>
              <a:t>偏置电压：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r>
              <a:rPr lang="en-US" altLang="zh-CN" sz="1050" b="1" dirty="0">
                <a:solidFill>
                  <a:srgbClr val="FF0000"/>
                </a:solidFill>
              </a:rPr>
              <a:t>VDD</a:t>
            </a:r>
            <a:r>
              <a:rPr lang="zh-CN" altLang="en-US" sz="1050" b="1" dirty="0">
                <a:solidFill>
                  <a:srgbClr val="FF0000"/>
                </a:solidFill>
              </a:rPr>
              <a:t>：</a:t>
            </a:r>
            <a:r>
              <a:rPr lang="en-US" altLang="zh-CN" sz="1050" b="1" dirty="0">
                <a:solidFill>
                  <a:srgbClr val="FF0000"/>
                </a:solidFill>
              </a:rPr>
              <a:t>3V</a:t>
            </a:r>
          </a:p>
          <a:p>
            <a:r>
              <a:rPr lang="en-US" altLang="zh-CN" sz="1050" b="1" dirty="0" err="1">
                <a:solidFill>
                  <a:srgbClr val="FF0000"/>
                </a:solidFill>
              </a:rPr>
              <a:t>Vin_CM</a:t>
            </a:r>
            <a:r>
              <a:rPr lang="zh-CN" altLang="en-US" sz="1050" b="1" dirty="0">
                <a:solidFill>
                  <a:srgbClr val="FF0000"/>
                </a:solidFill>
              </a:rPr>
              <a:t>：</a:t>
            </a:r>
            <a:r>
              <a:rPr lang="en-US" altLang="zh-CN" sz="1050" b="1" dirty="0">
                <a:solidFill>
                  <a:srgbClr val="FF0000"/>
                </a:solidFill>
              </a:rPr>
              <a:t>1.3V</a:t>
            </a:r>
          </a:p>
          <a:p>
            <a:r>
              <a:rPr lang="en-US" altLang="zh-CN" sz="1050" b="1" dirty="0" err="1">
                <a:solidFill>
                  <a:srgbClr val="FF0000"/>
                </a:solidFill>
              </a:rPr>
              <a:t>Vb</a:t>
            </a:r>
            <a:r>
              <a:rPr lang="zh-CN" altLang="en-US" sz="1050" b="1" dirty="0">
                <a:solidFill>
                  <a:srgbClr val="FF0000"/>
                </a:solidFill>
              </a:rPr>
              <a:t>：</a:t>
            </a:r>
            <a:r>
              <a:rPr lang="en-US" altLang="zh-CN" sz="1050" b="1" dirty="0">
                <a:solidFill>
                  <a:srgbClr val="FF0000"/>
                </a:solidFill>
              </a:rPr>
              <a:t>0.5V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5583D7-66F9-926E-3E06-40095A001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9" y="1203598"/>
            <a:ext cx="5424162" cy="30878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31FF10-F292-0451-6780-D125BC32297B}"/>
              </a:ext>
            </a:extLst>
          </p:cNvPr>
          <p:cNvSpPr txBox="1"/>
          <p:nvPr/>
        </p:nvSpPr>
        <p:spPr>
          <a:xfrm>
            <a:off x="2771800" y="3579862"/>
            <a:ext cx="7686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 err="1">
                <a:solidFill>
                  <a:srgbClr val="FF0000"/>
                </a:solidFill>
              </a:rPr>
              <a:t>Vb</a:t>
            </a:r>
            <a:r>
              <a:rPr lang="zh-CN" altLang="en-US" sz="1100" b="1" dirty="0">
                <a:solidFill>
                  <a:srgbClr val="FF0000"/>
                </a:solidFill>
              </a:rPr>
              <a:t>：</a:t>
            </a:r>
            <a:r>
              <a:rPr lang="en-US" altLang="zh-CN" sz="1100" b="1" dirty="0">
                <a:solidFill>
                  <a:srgbClr val="FF0000"/>
                </a:solidFill>
              </a:rPr>
              <a:t>0.5V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423DED-120E-901B-A41C-B476D2822CED}"/>
              </a:ext>
            </a:extLst>
          </p:cNvPr>
          <p:cNvSpPr txBox="1"/>
          <p:nvPr/>
        </p:nvSpPr>
        <p:spPr>
          <a:xfrm>
            <a:off x="2627784" y="3081119"/>
            <a:ext cx="1224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 err="1">
                <a:solidFill>
                  <a:srgbClr val="FF0000"/>
                </a:solidFill>
              </a:rPr>
              <a:t>Vin_CM</a:t>
            </a:r>
            <a:r>
              <a:rPr lang="zh-CN" altLang="en-US" sz="1100" b="1" dirty="0">
                <a:solidFill>
                  <a:srgbClr val="FF0000"/>
                </a:solidFill>
              </a:rPr>
              <a:t>：</a:t>
            </a:r>
            <a:r>
              <a:rPr lang="en-US" altLang="zh-CN" sz="1100" b="1" dirty="0">
                <a:solidFill>
                  <a:srgbClr val="FF0000"/>
                </a:solidFill>
              </a:rPr>
              <a:t>1.3V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D0FDFD-032A-559B-904E-B499ED6F8EB0}"/>
              </a:ext>
            </a:extLst>
          </p:cNvPr>
          <p:cNvSpPr txBox="1"/>
          <p:nvPr/>
        </p:nvSpPr>
        <p:spPr>
          <a:xfrm>
            <a:off x="5477856" y="1083917"/>
            <a:ext cx="34563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观察矢量合成单元增益：</a:t>
            </a:r>
          </a:p>
          <a:p>
            <a:r>
              <a:rPr lang="zh-CN" altLang="en-US" sz="1100" dirty="0"/>
              <a:t>保证两路吉尔伯特单元尾电流之和</a:t>
            </a:r>
            <a:r>
              <a:rPr lang="en-US" altLang="zh-CN" sz="1100" dirty="0"/>
              <a:t>(</a:t>
            </a:r>
            <a:r>
              <a:rPr lang="zh-CN" altLang="en-US" sz="1100" dirty="0"/>
              <a:t>设置为</a:t>
            </a:r>
            <a:r>
              <a:rPr lang="en-US" altLang="zh-CN" sz="1100" dirty="0"/>
              <a:t>8mA)</a:t>
            </a:r>
            <a:r>
              <a:rPr lang="zh-CN" altLang="en-US" sz="1100" dirty="0"/>
              <a:t>不变，调节尾电流之比，得到电压增益如下：</a:t>
            </a:r>
            <a:endParaRPr lang="en-US" altLang="zh-CN" sz="11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4E017D-EC41-F380-432E-D2B3A214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856" y="1819151"/>
            <a:ext cx="3637544" cy="23504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557199-D7E1-DCED-5A35-9BB1E92BE66B}"/>
              </a:ext>
            </a:extLst>
          </p:cNvPr>
          <p:cNvSpPr txBox="1"/>
          <p:nvPr/>
        </p:nvSpPr>
        <p:spPr>
          <a:xfrm>
            <a:off x="5568436" y="4289245"/>
            <a:ext cx="3456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参数扫描过程中控制</a:t>
            </a:r>
            <a:r>
              <a:rPr lang="en-US" altLang="zh-CN" sz="1100" b="1" dirty="0">
                <a:solidFill>
                  <a:srgbClr val="FF0000"/>
                </a:solidFill>
              </a:rPr>
              <a:t>I_I+I_Q=8mA</a:t>
            </a:r>
            <a:r>
              <a:rPr lang="zh-CN" altLang="en-US" sz="1100" b="1" dirty="0"/>
              <a:t>，将</a:t>
            </a:r>
            <a:r>
              <a:rPr lang="en-US" altLang="zh-CN" sz="1100" b="1" dirty="0"/>
              <a:t>I_I</a:t>
            </a:r>
            <a:r>
              <a:rPr lang="zh-CN" altLang="en-US" sz="1100" b="1" dirty="0"/>
              <a:t>从</a:t>
            </a:r>
            <a:r>
              <a:rPr lang="en-US" altLang="zh-CN" sz="1100" b="1" dirty="0"/>
              <a:t>0mA</a:t>
            </a:r>
            <a:r>
              <a:rPr lang="zh-CN" altLang="en-US" sz="1100" b="1" dirty="0"/>
              <a:t>扫描至</a:t>
            </a:r>
            <a:r>
              <a:rPr lang="en-US" altLang="zh-CN" sz="1100" b="1" dirty="0"/>
              <a:t>8mA</a:t>
            </a:r>
            <a:r>
              <a:rPr lang="zh-CN" altLang="en-US" sz="1100" b="1" dirty="0"/>
              <a:t>。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133176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7BC663-A500-47BF-AEFA-759512F18D96}"/>
              </a:ext>
            </a:extLst>
          </p:cNvPr>
          <p:cNvSpPr txBox="1"/>
          <p:nvPr/>
        </p:nvSpPr>
        <p:spPr>
          <a:xfrm>
            <a:off x="-9809" y="783628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电阻负载的矢量合成单元的性能</a:t>
            </a:r>
            <a:endParaRPr lang="en-US" altLang="zh-CN" sz="1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51D821-869E-1AED-0BD0-27970FECD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09" y="1060627"/>
            <a:ext cx="4263866" cy="34346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068642-D15C-E3DB-E061-3D8A82B59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945" y="241935"/>
            <a:ext cx="3384376" cy="20287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CE91CD-1900-749E-4CC6-95A2D42EF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2473614"/>
            <a:ext cx="2867049" cy="24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1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C0A91C-422F-4045-9155-5F96ADE7BC03}"/>
              </a:ext>
            </a:extLst>
          </p:cNvPr>
          <p:cNvSpPr txBox="1"/>
          <p:nvPr/>
        </p:nvSpPr>
        <p:spPr>
          <a:xfrm>
            <a:off x="96064" y="841101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正交信号生成电路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矢量合成电路功能复现：采用</a:t>
            </a:r>
            <a:r>
              <a:rPr lang="en-US" altLang="zh-CN" sz="1200" b="1" dirty="0"/>
              <a:t>Type I</a:t>
            </a:r>
            <a:r>
              <a:rPr lang="zh-CN" altLang="en-US" sz="1200" b="1" dirty="0"/>
              <a:t>型多相滤波器</a:t>
            </a:r>
            <a:r>
              <a:rPr lang="en-US" altLang="zh-CN" sz="1200" b="1" dirty="0"/>
              <a:t>——</a:t>
            </a:r>
            <a:r>
              <a:rPr lang="zh-CN" altLang="en-US" sz="1200" b="1" dirty="0">
                <a:solidFill>
                  <a:srgbClr val="FF0000"/>
                </a:solidFill>
              </a:rPr>
              <a:t>全频段相位精确相差</a:t>
            </a:r>
            <a:r>
              <a:rPr lang="en-US" altLang="zh-CN" sz="1200" b="1" dirty="0">
                <a:solidFill>
                  <a:srgbClr val="FF0000"/>
                </a:solidFill>
              </a:rPr>
              <a:t>90°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BA4EFF-54AE-847F-397A-BC27AFFFC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41" y="1096881"/>
            <a:ext cx="7985131" cy="36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6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C0A91C-422F-4045-9155-5F96ADE7BC03}"/>
              </a:ext>
            </a:extLst>
          </p:cNvPr>
          <p:cNvSpPr txBox="1"/>
          <p:nvPr/>
        </p:nvSpPr>
        <p:spPr>
          <a:xfrm>
            <a:off x="179512" y="710999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正交信号生成电路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矢量合成电路功能复现：采用</a:t>
            </a:r>
            <a:r>
              <a:rPr lang="en-US" altLang="zh-CN" sz="1200" b="1" dirty="0"/>
              <a:t>Type I</a:t>
            </a:r>
            <a:r>
              <a:rPr lang="zh-CN" altLang="en-US" sz="1200" b="1" dirty="0"/>
              <a:t>型多相滤波器</a:t>
            </a:r>
            <a:r>
              <a:rPr lang="en-US" altLang="zh-CN" sz="1200" b="1" dirty="0"/>
              <a:t>——</a:t>
            </a:r>
            <a:r>
              <a:rPr lang="zh-CN" altLang="en-US" sz="1200" b="1" dirty="0">
                <a:solidFill>
                  <a:srgbClr val="FF0000"/>
                </a:solidFill>
              </a:rPr>
              <a:t>全频段相位精确相差</a:t>
            </a:r>
            <a:r>
              <a:rPr lang="en-US" altLang="zh-CN" sz="1200" b="1" dirty="0">
                <a:solidFill>
                  <a:srgbClr val="FF0000"/>
                </a:solidFill>
              </a:rPr>
              <a:t>90°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098313-47B5-B330-C31E-D41CD005C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87998"/>
            <a:ext cx="3059832" cy="1995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6D6569-842E-F019-2932-F18D4FE4F4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45"/>
          <a:stretch/>
        </p:blipFill>
        <p:spPr>
          <a:xfrm>
            <a:off x="3243714" y="972887"/>
            <a:ext cx="2984987" cy="20254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D0C105-027C-E159-32B2-8AF6E8F48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636" y="1029608"/>
            <a:ext cx="2875869" cy="1927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17DCF1-F1D6-BD4F-1223-B14475BB1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271" y="3013815"/>
            <a:ext cx="2952328" cy="1934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22758C-EC8A-D12E-E51F-DE70DB782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473" y="2973108"/>
            <a:ext cx="2952328" cy="19707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39B03F-9C7B-10EF-8ED0-8D4CB533EBAD}"/>
              </a:ext>
            </a:extLst>
          </p:cNvPr>
          <p:cNvSpPr txBox="1"/>
          <p:nvPr/>
        </p:nvSpPr>
        <p:spPr>
          <a:xfrm>
            <a:off x="0" y="3523345"/>
            <a:ext cx="2952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参数扫描过程中控制</a:t>
            </a:r>
            <a:r>
              <a:rPr lang="en-US" altLang="zh-CN" sz="1100" b="1" dirty="0">
                <a:solidFill>
                  <a:srgbClr val="FF0000"/>
                </a:solidFill>
              </a:rPr>
              <a:t>I_I+I_Q=8mA</a:t>
            </a:r>
            <a:r>
              <a:rPr lang="zh-CN" altLang="en-US" sz="1100" b="1" dirty="0"/>
              <a:t>，将</a:t>
            </a:r>
            <a:r>
              <a:rPr lang="en-US" altLang="zh-CN" sz="1100" b="1" dirty="0"/>
              <a:t>I_I</a:t>
            </a:r>
            <a:r>
              <a:rPr lang="zh-CN" altLang="en-US" sz="1100" b="1" dirty="0"/>
              <a:t>从</a:t>
            </a:r>
            <a:r>
              <a:rPr lang="en-US" altLang="zh-CN" sz="1100" b="1" dirty="0"/>
              <a:t>0mA</a:t>
            </a:r>
            <a:r>
              <a:rPr lang="zh-CN" altLang="en-US" sz="1100" b="1" dirty="0"/>
              <a:t>扫描至</a:t>
            </a:r>
            <a:r>
              <a:rPr lang="en-US" altLang="zh-CN" sz="1100" b="1" dirty="0"/>
              <a:t>8mA</a:t>
            </a:r>
            <a:r>
              <a:rPr lang="zh-CN" altLang="en-US" sz="1100" b="1" dirty="0"/>
              <a:t>，每次扫描间隔为</a:t>
            </a:r>
            <a:r>
              <a:rPr lang="en-US" altLang="zh-CN" sz="1100" b="1" dirty="0"/>
              <a:t>0.1mA</a:t>
            </a:r>
            <a:r>
              <a:rPr lang="zh-CN" altLang="en-US" sz="1100" b="1" dirty="0"/>
              <a:t>。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777872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C0A91C-422F-4045-9155-5F96ADE7BC03}"/>
              </a:ext>
            </a:extLst>
          </p:cNvPr>
          <p:cNvSpPr txBox="1"/>
          <p:nvPr/>
        </p:nvSpPr>
        <p:spPr>
          <a:xfrm>
            <a:off x="96064" y="841101"/>
            <a:ext cx="894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正交信号生成电路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矢量合成电路功能复现：采用</a:t>
            </a:r>
            <a:r>
              <a:rPr lang="en-US" altLang="zh-CN" sz="1200" b="1" dirty="0"/>
              <a:t>Type II</a:t>
            </a:r>
            <a:r>
              <a:rPr lang="zh-CN" altLang="en-US" sz="1200" b="1" dirty="0"/>
              <a:t>型多相滤波器</a:t>
            </a:r>
            <a:r>
              <a:rPr lang="en-US" altLang="zh-CN" sz="1200" b="1" dirty="0"/>
              <a:t>——</a:t>
            </a:r>
            <a:r>
              <a:rPr lang="zh-CN" altLang="en-US" sz="1200" b="1" dirty="0">
                <a:solidFill>
                  <a:srgbClr val="FF0000"/>
                </a:solidFill>
              </a:rPr>
              <a:t>全频段幅度相同，相位仅在特殊频点精确相差</a:t>
            </a:r>
            <a:r>
              <a:rPr lang="en-US" altLang="zh-CN" sz="1200" b="1" dirty="0">
                <a:solidFill>
                  <a:srgbClr val="FF0000"/>
                </a:solidFill>
              </a:rPr>
              <a:t>90°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3B17C6-CD85-C0E0-B5AB-6CF0C00F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0" y="1118100"/>
            <a:ext cx="8172400" cy="35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39B03F-9C7B-10EF-8ED0-8D4CB533EBAD}"/>
              </a:ext>
            </a:extLst>
          </p:cNvPr>
          <p:cNvSpPr txBox="1"/>
          <p:nvPr/>
        </p:nvSpPr>
        <p:spPr>
          <a:xfrm>
            <a:off x="95078" y="3539717"/>
            <a:ext cx="2952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参数扫描过程中控制</a:t>
            </a:r>
            <a:r>
              <a:rPr lang="en-US" altLang="zh-CN" sz="1100" b="1" dirty="0">
                <a:solidFill>
                  <a:srgbClr val="FF0000"/>
                </a:solidFill>
              </a:rPr>
              <a:t>I_I+I_Q=8mA</a:t>
            </a:r>
            <a:r>
              <a:rPr lang="zh-CN" altLang="en-US" sz="1100" b="1" dirty="0"/>
              <a:t>，将</a:t>
            </a:r>
            <a:r>
              <a:rPr lang="en-US" altLang="zh-CN" sz="1100" b="1" dirty="0"/>
              <a:t>I_I</a:t>
            </a:r>
            <a:r>
              <a:rPr lang="zh-CN" altLang="en-US" sz="1100" b="1" dirty="0"/>
              <a:t>从</a:t>
            </a:r>
            <a:r>
              <a:rPr lang="en-US" altLang="zh-CN" sz="1100" b="1" dirty="0"/>
              <a:t>0mA</a:t>
            </a:r>
            <a:r>
              <a:rPr lang="zh-CN" altLang="en-US" sz="1100" b="1" dirty="0"/>
              <a:t>扫描至</a:t>
            </a:r>
            <a:r>
              <a:rPr lang="en-US" altLang="zh-CN" sz="1100" b="1" dirty="0"/>
              <a:t>8mA</a:t>
            </a:r>
            <a:r>
              <a:rPr lang="zh-CN" altLang="en-US" sz="1100" b="1" dirty="0"/>
              <a:t>，每次扫描间隔为</a:t>
            </a:r>
            <a:r>
              <a:rPr lang="en-US" altLang="zh-CN" sz="1100" b="1" dirty="0"/>
              <a:t>0.1mA</a:t>
            </a:r>
            <a:r>
              <a:rPr lang="zh-CN" altLang="en-US" sz="1100" b="1" dirty="0"/>
              <a:t>。</a:t>
            </a:r>
            <a:endParaRPr lang="en-US" altLang="zh-CN" sz="11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3B58B7-19F4-1060-FCB8-365646F830E4}"/>
              </a:ext>
            </a:extLst>
          </p:cNvPr>
          <p:cNvSpPr txBox="1"/>
          <p:nvPr/>
        </p:nvSpPr>
        <p:spPr>
          <a:xfrm>
            <a:off x="46116" y="768757"/>
            <a:ext cx="894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正交信号生成电路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矢量合成电路功能复现：采用</a:t>
            </a:r>
            <a:r>
              <a:rPr lang="en-US" altLang="zh-CN" sz="1200" b="1" dirty="0"/>
              <a:t>Type II</a:t>
            </a:r>
            <a:r>
              <a:rPr lang="zh-CN" altLang="en-US" sz="1200" b="1" dirty="0"/>
              <a:t>型多相滤波器</a:t>
            </a:r>
            <a:r>
              <a:rPr lang="en-US" altLang="zh-CN" sz="1200" b="1" dirty="0"/>
              <a:t>——</a:t>
            </a:r>
            <a:r>
              <a:rPr lang="zh-CN" altLang="en-US" sz="1200" b="1" dirty="0">
                <a:solidFill>
                  <a:srgbClr val="FF0000"/>
                </a:solidFill>
              </a:rPr>
              <a:t>全频段幅度相同，相位仅在特殊频点精确相差</a:t>
            </a:r>
            <a:r>
              <a:rPr lang="en-US" altLang="zh-CN" sz="1200" b="1" dirty="0">
                <a:solidFill>
                  <a:srgbClr val="FF0000"/>
                </a:solidFill>
              </a:rPr>
              <a:t>90°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DB1D75-B461-B92F-F3D2-0248F0AA7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" y="972887"/>
            <a:ext cx="3089493" cy="20419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C4CFE3-B6C6-5B64-6EF5-0E2AAE906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335" y="986904"/>
            <a:ext cx="2800453" cy="19702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5D9A9C-0BBE-2645-60EF-087555F5A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594" y="1082590"/>
            <a:ext cx="2800453" cy="18873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E2DE5E-9197-06EB-0908-E8CFDB74E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836" y="3032123"/>
            <a:ext cx="2952328" cy="19574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5DACF3-D57B-972E-28AB-64B8154AC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594" y="3003080"/>
            <a:ext cx="2926357" cy="19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1935"/>
            <a:ext cx="7665085" cy="593725"/>
          </a:xfrm>
        </p:spPr>
        <p:txBody>
          <a:bodyPr/>
          <a:lstStyle/>
          <a:p>
            <a:r>
              <a:rPr lang="zh-CN"/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19250" y="1059180"/>
            <a:ext cx="4003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1、项目背景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1619250" y="1563370"/>
            <a:ext cx="4003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2、研究问题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619250" y="2124075"/>
            <a:ext cx="4003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、研究进展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619250" y="2684780"/>
            <a:ext cx="4003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、研究结果与讨论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C0A91C-422F-4045-9155-5F96ADE7BC03}"/>
              </a:ext>
            </a:extLst>
          </p:cNvPr>
          <p:cNvSpPr txBox="1"/>
          <p:nvPr/>
        </p:nvSpPr>
        <p:spPr>
          <a:xfrm>
            <a:off x="437940" y="987574"/>
            <a:ext cx="3539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基于</a:t>
            </a:r>
            <a:r>
              <a:rPr lang="en-US" altLang="zh-CN" sz="1200" b="1" dirty="0"/>
              <a:t>55nm CMOS</a:t>
            </a:r>
            <a:r>
              <a:rPr lang="zh-CN" altLang="en-US" sz="1200" b="1" dirty="0"/>
              <a:t>工艺的</a:t>
            </a:r>
            <a:r>
              <a:rPr lang="en-US" altLang="zh-CN" sz="1200" b="1" dirty="0"/>
              <a:t>6bit 6-18GHz</a:t>
            </a:r>
            <a:r>
              <a:rPr lang="zh-CN" altLang="en-US" sz="1200" b="1" dirty="0"/>
              <a:t>数控移相器</a:t>
            </a:r>
            <a:endParaRPr lang="en-US" altLang="zh-CN" sz="1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B3691C-8B10-A31E-D31B-DEB0DB210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598085"/>
            <a:ext cx="4344721" cy="12043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403C2C-F7BA-30D2-B0E9-D001D69FDB1C}"/>
              </a:ext>
            </a:extLst>
          </p:cNvPr>
          <p:cNvSpPr txBox="1"/>
          <p:nvPr/>
        </p:nvSpPr>
        <p:spPr>
          <a:xfrm>
            <a:off x="1364962" y="1295527"/>
            <a:ext cx="1685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电子科技大学  </a:t>
            </a:r>
            <a:r>
              <a:rPr lang="en-US" altLang="zh-CN" sz="1200" b="1" dirty="0"/>
              <a:t>2020</a:t>
            </a:r>
            <a:r>
              <a:rPr lang="zh-CN" altLang="en-US" sz="1200" b="1" dirty="0"/>
              <a:t>年</a:t>
            </a:r>
            <a:endParaRPr lang="en-US" altLang="zh-CN" sz="1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1D050B-B1C4-8311-DA5C-DD71D86CA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40813"/>
            <a:ext cx="3250992" cy="29723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A74265-7BF4-68FD-1389-9426B7E24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62" y="3135923"/>
            <a:ext cx="2766588" cy="14023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22E8780-1510-8190-C4EF-66578C8A890C}"/>
              </a:ext>
            </a:extLst>
          </p:cNvPr>
          <p:cNvSpPr/>
          <p:nvPr/>
        </p:nvSpPr>
        <p:spPr>
          <a:xfrm>
            <a:off x="5940152" y="123478"/>
            <a:ext cx="93610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F93D5A6-446F-9875-9A89-6FFB33F321D9}"/>
              </a:ext>
            </a:extLst>
          </p:cNvPr>
          <p:cNvCxnSpPr>
            <a:stCxn id="10" idx="1"/>
          </p:cNvCxnSpPr>
          <p:nvPr/>
        </p:nvCxnSpPr>
        <p:spPr>
          <a:xfrm flipH="1">
            <a:off x="3203848" y="771550"/>
            <a:ext cx="2736304" cy="25202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E0EA919-0F1E-8AC3-52A5-2C4BD11EF190}"/>
              </a:ext>
            </a:extLst>
          </p:cNvPr>
          <p:cNvSpPr txBox="1"/>
          <p:nvPr/>
        </p:nvSpPr>
        <p:spPr>
          <a:xfrm>
            <a:off x="5106744" y="3215500"/>
            <a:ext cx="35390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利用一阶</a:t>
            </a:r>
            <a:r>
              <a:rPr lang="en-US" altLang="zh-CN" sz="1100" dirty="0"/>
              <a:t>3dB</a:t>
            </a:r>
            <a:r>
              <a:rPr lang="zh-CN" altLang="en-US" sz="1100" dirty="0"/>
              <a:t>耦合线替代</a:t>
            </a:r>
            <a:r>
              <a:rPr lang="en-US" altLang="zh-CN" sz="1100" dirty="0"/>
              <a:t>RC</a:t>
            </a:r>
            <a:r>
              <a:rPr lang="zh-CN" altLang="en-US" sz="1100" dirty="0"/>
              <a:t>多相滤波器的第一级网络，理论上的</a:t>
            </a:r>
            <a:r>
              <a:rPr lang="zh-CN" altLang="en-US" sz="1100" b="1" dirty="0"/>
              <a:t>插损</a:t>
            </a:r>
            <a:r>
              <a:rPr lang="en-US" altLang="zh-CN" sz="1100" b="1" dirty="0"/>
              <a:t>IL</a:t>
            </a:r>
            <a:r>
              <a:rPr lang="zh-CN" altLang="en-US" sz="1100" b="1" dirty="0"/>
              <a:t>小于两阶 </a:t>
            </a:r>
            <a:r>
              <a:rPr lang="en-US" altLang="zh-CN" sz="1100" b="1" dirty="0"/>
              <a:t>PPF </a:t>
            </a:r>
            <a:r>
              <a:rPr lang="zh-CN" altLang="en-US" sz="1100" b="1" dirty="0"/>
              <a:t>级联的正交信号发生器，集成度高于完整的两阶耦合线</a:t>
            </a:r>
            <a:r>
              <a:rPr lang="zh-CN" altLang="en-US" sz="1100" dirty="0"/>
              <a:t>。同时，第二级采用 </a:t>
            </a:r>
            <a:r>
              <a:rPr lang="en-US" altLang="zh-CN" sz="1100" dirty="0"/>
              <a:t>RC</a:t>
            </a:r>
            <a:r>
              <a:rPr lang="zh-CN" altLang="en-US" sz="1100" dirty="0"/>
              <a:t>多相滤波器结构，</a:t>
            </a:r>
            <a:r>
              <a:rPr lang="zh-CN" altLang="en-US" sz="1100" b="1" dirty="0"/>
              <a:t>使得正交信号发生器对负载电容敏感程度也较低</a:t>
            </a:r>
            <a:r>
              <a:rPr lang="zh-CN" altLang="en-US" sz="1100" dirty="0"/>
              <a:t>。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1237793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C0A91C-422F-4045-9155-5F96ADE7BC03}"/>
              </a:ext>
            </a:extLst>
          </p:cNvPr>
          <p:cNvSpPr txBox="1"/>
          <p:nvPr/>
        </p:nvSpPr>
        <p:spPr>
          <a:xfrm>
            <a:off x="152417" y="812338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耦合线与</a:t>
            </a:r>
            <a:r>
              <a:rPr lang="en-US" altLang="zh-CN" sz="1200" b="1" dirty="0"/>
              <a:t>RC</a:t>
            </a:r>
            <a:r>
              <a:rPr lang="zh-CN" altLang="en-US" sz="1200" b="1" dirty="0"/>
              <a:t>多相滤波器级联的正交信号发生器</a:t>
            </a:r>
            <a:endParaRPr lang="en-US" altLang="zh-CN" sz="1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5F0FA7-2F1B-5ECD-2E69-7191A0F4A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3598"/>
            <a:ext cx="3250992" cy="29723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B99F69-C3E0-DA68-B5BF-9BBB4F812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1295111"/>
            <a:ext cx="5545090" cy="28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01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C0A91C-422F-4045-9155-5F96ADE7BC03}"/>
              </a:ext>
            </a:extLst>
          </p:cNvPr>
          <p:cNvSpPr txBox="1"/>
          <p:nvPr/>
        </p:nvSpPr>
        <p:spPr>
          <a:xfrm>
            <a:off x="152417" y="812338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耦合线与</a:t>
            </a:r>
            <a:r>
              <a:rPr lang="en-US" altLang="zh-CN" sz="1200" b="1" dirty="0"/>
              <a:t>RC</a:t>
            </a:r>
            <a:r>
              <a:rPr lang="zh-CN" altLang="en-US" sz="1200" b="1" dirty="0"/>
              <a:t>多相滤波器级联的正交信号发生器</a:t>
            </a:r>
            <a:endParaRPr lang="en-US" altLang="zh-CN" sz="1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113AA9-A677-B1C9-0276-043EC6E7C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50" y="1118778"/>
            <a:ext cx="2841812" cy="17219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9AE12A-4B13-7218-089B-701FD3C5D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370" y="1002993"/>
            <a:ext cx="2714766" cy="1855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811538-FC05-A00E-BA20-12F7B775D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1014224"/>
            <a:ext cx="3076856" cy="19016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9AB63B-4BE3-0FBE-2B89-DC8A5BAEF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915836"/>
            <a:ext cx="3313167" cy="20531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8631C5-E90A-B16B-CC70-7F393ED6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7259" y="2931178"/>
            <a:ext cx="2959773" cy="19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14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85FA79-8BDB-B219-A757-791AFE53D9F9}"/>
              </a:ext>
            </a:extLst>
          </p:cNvPr>
          <p:cNvSpPr txBox="1"/>
          <p:nvPr/>
        </p:nvSpPr>
        <p:spPr>
          <a:xfrm>
            <a:off x="96064" y="841101"/>
            <a:ext cx="894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正交信号生成电路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矢量合成电路功能复现：采用耦合线与</a:t>
            </a:r>
            <a:r>
              <a:rPr lang="en-US" altLang="zh-CN" sz="1200" b="1" dirty="0"/>
              <a:t>RC</a:t>
            </a:r>
            <a:r>
              <a:rPr lang="zh-CN" altLang="en-US" sz="1200" b="1" dirty="0"/>
              <a:t>多相滤波器级联的正交信号发生器。</a:t>
            </a:r>
            <a:endParaRPr lang="en-US" altLang="zh-CN" sz="1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56A0C0-621E-5A29-02BF-6B38E163B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118100"/>
            <a:ext cx="2668504" cy="1813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1E7D8B-8253-1883-7FA1-079E948AD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464" y="1139157"/>
            <a:ext cx="2832444" cy="18136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1014ED-548D-10A0-50C3-02D0CB154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475" y="1118099"/>
            <a:ext cx="2763345" cy="1813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196A9B-64F0-8765-5791-235E32BE5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84" y="3031862"/>
            <a:ext cx="2986040" cy="19449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BA5A31-A870-CE04-9268-2A25D84C3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1376" y="3031862"/>
            <a:ext cx="2832444" cy="18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7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C0A91C-422F-4045-9155-5F96ADE7BC03}"/>
              </a:ext>
            </a:extLst>
          </p:cNvPr>
          <p:cNvSpPr txBox="1"/>
          <p:nvPr/>
        </p:nvSpPr>
        <p:spPr>
          <a:xfrm>
            <a:off x="96064" y="841101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正交信号生成电路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矢量合成电路功能复现：采用</a:t>
            </a:r>
            <a:r>
              <a:rPr lang="en-US" altLang="zh-CN" sz="1200" b="1" dirty="0"/>
              <a:t>Type I</a:t>
            </a:r>
            <a:r>
              <a:rPr lang="zh-CN" altLang="en-US" sz="1200" b="1" dirty="0"/>
              <a:t>型多相滤波器</a:t>
            </a:r>
            <a:r>
              <a:rPr lang="en-US" altLang="zh-CN" sz="1200" b="1" dirty="0"/>
              <a:t>——</a:t>
            </a:r>
            <a:r>
              <a:rPr lang="zh-CN" altLang="en-US" sz="1200" b="1" dirty="0">
                <a:solidFill>
                  <a:srgbClr val="FF0000"/>
                </a:solidFill>
              </a:rPr>
              <a:t>全频段相位精确相差</a:t>
            </a:r>
            <a:r>
              <a:rPr lang="en-US" altLang="zh-CN" sz="1200" b="1" dirty="0">
                <a:solidFill>
                  <a:srgbClr val="FF0000"/>
                </a:solidFill>
              </a:rPr>
              <a:t>90°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BA4EFF-54AE-847F-397A-BC27AFFFC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41" y="1096881"/>
            <a:ext cx="7985131" cy="36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5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、待解决的问题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85FA79-8BDB-B219-A757-791AFE53D9F9}"/>
              </a:ext>
            </a:extLst>
          </p:cNvPr>
          <p:cNvSpPr txBox="1"/>
          <p:nvPr/>
        </p:nvSpPr>
        <p:spPr>
          <a:xfrm>
            <a:off x="96064" y="841101"/>
            <a:ext cx="8940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</a:t>
            </a:r>
            <a:r>
              <a:rPr lang="zh-CN" altLang="en-US" sz="1200" b="1" dirty="0"/>
              <a:t>、移相器</a:t>
            </a:r>
            <a:r>
              <a:rPr lang="en-US" altLang="zh-CN" sz="1200" b="1" dirty="0"/>
              <a:t>S21</a:t>
            </a:r>
            <a:r>
              <a:rPr lang="zh-CN" altLang="en-US" sz="1200" b="1" dirty="0"/>
              <a:t>较低的原因：输出匹配没有做好，输出阻抗随尾电流变化明显。</a:t>
            </a:r>
            <a:endParaRPr lang="en-US" altLang="zh-CN" sz="1200" b="1" dirty="0"/>
          </a:p>
          <a:p>
            <a:r>
              <a:rPr lang="en-US" altLang="zh-CN" sz="1200" b="1" dirty="0"/>
              <a:t>2</a:t>
            </a:r>
            <a:r>
              <a:rPr lang="zh-CN" altLang="en-US" sz="1200" b="1" dirty="0"/>
              <a:t>、尾电流阵列的实现</a:t>
            </a:r>
            <a:endParaRPr lang="en-US" altLang="zh-CN" sz="1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779320-2DEC-6A19-4BE1-1EDECA4B3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" y="1419622"/>
            <a:ext cx="3208491" cy="15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29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62350" y="197231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谢谢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1935"/>
            <a:ext cx="7665085" cy="593725"/>
          </a:xfrm>
        </p:spPr>
        <p:txBody>
          <a:bodyPr/>
          <a:lstStyle/>
          <a:p>
            <a:r>
              <a:rPr lang="zh-CN" altLang="en-US">
                <a:sym typeface="+mn-ea"/>
              </a:rPr>
              <a:t>1、项目背景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512" y="835660"/>
            <a:ext cx="8856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移相器（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phase shifter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）是无线通信、相控阵系统、射频收发机等系统中的关键模块，其用来改变信号的相位。移相器又有数字式、模拟式和数模混合式，目前主流的移相器为</a:t>
            </a:r>
            <a:r>
              <a:rPr lang="zh-CN" altLang="en-US" sz="14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数字式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，通过开关的切换来选择均匀步进的相位。</a:t>
            </a:r>
            <a:endParaRPr lang="zh-CN" altLang="en-US" sz="1400" dirty="0"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E32114-88A9-CCE7-C609-4CB202722493}"/>
              </a:ext>
            </a:extLst>
          </p:cNvPr>
          <p:cNvSpPr txBox="1"/>
          <p:nvPr/>
        </p:nvSpPr>
        <p:spPr>
          <a:xfrm>
            <a:off x="179512" y="1574324"/>
            <a:ext cx="88569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移相器根据其直流功耗是否为零，可以分为</a:t>
            </a:r>
            <a:r>
              <a:rPr lang="zh-CN" altLang="en-US" sz="1400" b="1" dirty="0">
                <a:solidFill>
                  <a:srgbClr val="FF0000"/>
                </a:solidFill>
              </a:rPr>
              <a:t>无源移相器</a:t>
            </a:r>
            <a:r>
              <a:rPr lang="zh-CN" altLang="en-US" sz="1400" dirty="0"/>
              <a:t>和</a:t>
            </a:r>
            <a:r>
              <a:rPr lang="zh-CN" altLang="en-US" sz="1400" b="1" dirty="0">
                <a:solidFill>
                  <a:srgbClr val="FF0000"/>
                </a:solidFill>
              </a:rPr>
              <a:t>有源移相器</a:t>
            </a:r>
            <a:r>
              <a:rPr lang="zh-CN" altLang="en-US" sz="1400" dirty="0"/>
              <a:t>。根据工作原理进行分类， 移相器主要有开关型移相器 </a:t>
            </a:r>
            <a:r>
              <a:rPr lang="en-US" altLang="zh-CN" sz="1400" dirty="0"/>
              <a:t>( switch type phase shifter,</a:t>
            </a:r>
            <a:r>
              <a:rPr lang="zh-CN" altLang="en-US" sz="1400" dirty="0"/>
              <a:t> </a:t>
            </a:r>
            <a:r>
              <a:rPr lang="en-US" altLang="zh-CN" sz="1400" dirty="0"/>
              <a:t>STPS) </a:t>
            </a:r>
            <a:r>
              <a:rPr lang="zh-CN" altLang="en-US" sz="1400" dirty="0"/>
              <a:t>、反射型移相器 </a:t>
            </a:r>
            <a:r>
              <a:rPr lang="en-US" altLang="zh-CN" sz="1400" dirty="0"/>
              <a:t>( reflection type phase shifter, RTPS) </a:t>
            </a:r>
            <a:r>
              <a:rPr lang="zh-CN" altLang="en-US" sz="1400" dirty="0"/>
              <a:t>和矢量合成型移相器 </a:t>
            </a:r>
            <a:r>
              <a:rPr lang="en-US" altLang="zh-CN" sz="1400" dirty="0"/>
              <a:t>( vector-sum phase shifter, VSPS)</a:t>
            </a:r>
            <a:r>
              <a:rPr lang="zh-CN" altLang="en-US" sz="1400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7F4E39-721B-A99C-9131-8DC7A82B701B}"/>
              </a:ext>
            </a:extLst>
          </p:cNvPr>
          <p:cNvSpPr txBox="1"/>
          <p:nvPr/>
        </p:nvSpPr>
        <p:spPr>
          <a:xfrm>
            <a:off x="179512" y="2466876"/>
            <a:ext cx="88569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开关型移相器 </a:t>
            </a:r>
            <a:r>
              <a:rPr lang="en-US" altLang="zh-CN" sz="1400" dirty="0"/>
              <a:t>(STPS) </a:t>
            </a:r>
            <a:r>
              <a:rPr lang="zh-CN" altLang="en-US" sz="1400" dirty="0"/>
              <a:t>：结构简单，但级联结构会导致较高的插 入损耗和较大的芯片面积。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反射型移相器</a:t>
            </a:r>
            <a:r>
              <a:rPr lang="en-US" altLang="zh-CN" sz="1400" dirty="0"/>
              <a:t>(RTPS)</a:t>
            </a:r>
            <a:r>
              <a:rPr lang="zh-CN" altLang="en-US" sz="1400" dirty="0"/>
              <a:t>：具有较为紧凑的面积，但是其工作带 宽相对较窄，同时也具有较高的插入损耗。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/>
              <a:t>矢量合成型移相器 </a:t>
            </a:r>
            <a:r>
              <a:rPr lang="en-US" altLang="zh-CN" sz="1400" b="1" dirty="0"/>
              <a:t>(VSPS)</a:t>
            </a:r>
            <a:r>
              <a:rPr lang="zh-CN" altLang="en-US" sz="1400" dirty="0"/>
              <a:t>：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具有高增益、高相位分辨率和中等尺寸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通常介于无源移相器的反射型和开关型之间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的特点。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、项目内容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7504" y="865293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dirty="0">
                <a:effectLst/>
                <a:highlight>
                  <a:srgbClr val="FFFFFF"/>
                </a:highlight>
                <a:latin typeface="-apple-system"/>
              </a:rPr>
              <a:t>矢量合成型有源移相器（</a:t>
            </a:r>
            <a:r>
              <a:rPr lang="en-US" altLang="zh-CN" sz="1400" b="1" i="0" dirty="0">
                <a:effectLst/>
                <a:highlight>
                  <a:srgbClr val="FFFFFF"/>
                </a:highlight>
                <a:latin typeface="-apple-system"/>
              </a:rPr>
              <a:t>VSPS</a:t>
            </a:r>
            <a:r>
              <a:rPr lang="zh-CN" altLang="en-US" sz="1400" b="1" i="0" dirty="0">
                <a:effectLst/>
                <a:highlight>
                  <a:srgbClr val="FFFFFF"/>
                </a:highlight>
                <a:latin typeface="-apple-system"/>
              </a:rPr>
              <a:t>）主要由三大部分组成：正交信号发生器、矢量合成器</a:t>
            </a:r>
            <a:r>
              <a:rPr lang="en-US" altLang="zh-CN" sz="1400" b="1" i="0" dirty="0"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sz="1400" b="1" i="0" dirty="0">
                <a:effectLst/>
                <a:highlight>
                  <a:srgbClr val="FFFFFF"/>
                </a:highlight>
                <a:latin typeface="-apple-system"/>
              </a:rPr>
              <a:t>模拟加法器</a:t>
            </a:r>
            <a:r>
              <a:rPr lang="en-US" altLang="zh-CN" sz="1400" b="1" i="0" dirty="0">
                <a:effectLst/>
                <a:highlight>
                  <a:srgbClr val="FFFFFF"/>
                </a:highlight>
                <a:latin typeface="-apple-system"/>
              </a:rPr>
              <a:t>)</a:t>
            </a:r>
            <a:r>
              <a:rPr lang="zh-CN" altLang="en-US" sz="1400" b="1" i="0" dirty="0">
                <a:effectLst/>
                <a:highlight>
                  <a:srgbClr val="FFFFFF"/>
                </a:highlight>
                <a:latin typeface="-apple-system"/>
              </a:rPr>
              <a:t>、尾电流控制单元等。</a:t>
            </a:r>
            <a:endParaRPr lang="zh-CN" altLang="en-US" sz="1400" b="1" dirty="0"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3ADB8C-4A8F-4103-859D-92787009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324" y="1491630"/>
            <a:ext cx="2680611" cy="29668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43119E4-9CC6-4466-9BB4-AD3DF2B07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91" y="1870866"/>
            <a:ext cx="2874632" cy="1884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99F701-1BB6-4486-872F-A3739CFE7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154" y="3490729"/>
            <a:ext cx="538188" cy="6864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3CD951-DA16-4F62-A39E-1C7194D66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78" y="3561434"/>
            <a:ext cx="538188" cy="6402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0641F8-BA6B-1AE2-E5FE-3C06DE098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2366" y="1715144"/>
            <a:ext cx="3254283" cy="25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、项目内容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72342" y="359194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dirty="0">
                <a:effectLst/>
                <a:highlight>
                  <a:srgbClr val="FFFFFF"/>
                </a:highlight>
                <a:latin typeface="-apple-system"/>
              </a:rPr>
              <a:t>主要参考的文献</a:t>
            </a:r>
            <a:endParaRPr lang="zh-CN" altLang="en-US" sz="1400" b="1" dirty="0"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CB6DB6-48FA-FD40-6C51-47F3853AD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262033"/>
            <a:ext cx="2808312" cy="6790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5E31BD-F895-78C5-25C2-5B8A5977D1B5}"/>
              </a:ext>
            </a:extLst>
          </p:cNvPr>
          <p:cNvSpPr txBox="1"/>
          <p:nvPr/>
        </p:nvSpPr>
        <p:spPr>
          <a:xfrm>
            <a:off x="971600" y="954256"/>
            <a:ext cx="1608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dirty="0">
                <a:effectLst/>
                <a:highlight>
                  <a:srgbClr val="FFFFFF"/>
                </a:highlight>
                <a:latin typeface="-apple-system"/>
              </a:rPr>
              <a:t>东南大学  </a:t>
            </a:r>
            <a:r>
              <a:rPr lang="en-US" altLang="zh-CN" sz="1400" b="1" i="0" dirty="0">
                <a:effectLst/>
                <a:highlight>
                  <a:srgbClr val="FFFFFF"/>
                </a:highlight>
                <a:latin typeface="-apple-system"/>
              </a:rPr>
              <a:t>2021</a:t>
            </a:r>
            <a:endParaRPr lang="zh-CN" altLang="en-US" sz="1400" b="1" dirty="0"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580537-23EA-0CE2-F98D-8830A825F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1" y="2284703"/>
            <a:ext cx="3232851" cy="17244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A654F2-6DE3-7304-CABF-A429079CA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458" y="653926"/>
            <a:ext cx="3208491" cy="15128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5A3377-E28F-9107-EEC7-7431392D2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286" y="2284703"/>
            <a:ext cx="1501714" cy="19826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98B007-538B-F36A-906D-8C7CABCAE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952" y="2359253"/>
            <a:ext cx="3096344" cy="24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0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、项目内容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72342" y="359194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dirty="0">
                <a:effectLst/>
                <a:highlight>
                  <a:srgbClr val="FFFFFF"/>
                </a:highlight>
                <a:latin typeface="-apple-system"/>
              </a:rPr>
              <a:t>主要参考的文献</a:t>
            </a:r>
            <a:endParaRPr lang="zh-CN" altLang="en-US" sz="1400" b="1" dirty="0"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5E31BD-F895-78C5-25C2-5B8A5977D1B5}"/>
              </a:ext>
            </a:extLst>
          </p:cNvPr>
          <p:cNvSpPr txBox="1"/>
          <p:nvPr/>
        </p:nvSpPr>
        <p:spPr>
          <a:xfrm>
            <a:off x="850265" y="954256"/>
            <a:ext cx="228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highlight>
                  <a:srgbClr val="FFFFFF"/>
                </a:highlight>
                <a:latin typeface="-apple-system"/>
              </a:rPr>
              <a:t>西安电子科技</a:t>
            </a:r>
            <a:r>
              <a:rPr lang="zh-CN" altLang="en-US" sz="1400" b="1" i="0" dirty="0">
                <a:effectLst/>
                <a:highlight>
                  <a:srgbClr val="FFFFFF"/>
                </a:highlight>
                <a:latin typeface="-apple-system"/>
              </a:rPr>
              <a:t>大学 </a:t>
            </a:r>
            <a:r>
              <a:rPr lang="en-US" altLang="zh-CN" sz="1400" b="1" i="0" dirty="0">
                <a:effectLst/>
                <a:highlight>
                  <a:srgbClr val="FFFFFF"/>
                </a:highlight>
                <a:latin typeface="-apple-system"/>
              </a:rPr>
              <a:t>2022</a:t>
            </a:r>
            <a:endParaRPr lang="zh-CN" altLang="en-US" sz="1400" b="1" dirty="0"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A2A439-8544-C5E0-623F-4D2677BD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46" y="1262033"/>
            <a:ext cx="3721239" cy="750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AB4E43-5C53-8AB6-9D68-2A00C50D9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14" y="2438856"/>
            <a:ext cx="3815343" cy="15435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321BA3-A864-C4C6-9C4D-F31A2EA9B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307" y="2438856"/>
            <a:ext cx="2129383" cy="24230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33C364-ECDC-8C22-85A5-C9C67F778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206" y="0"/>
            <a:ext cx="3809917" cy="22828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72B105-4E4B-8EDF-BA96-EEAFCB505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44" y="2334715"/>
            <a:ext cx="2600941" cy="215633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7F33FB4-700B-7DE0-D2BE-F3B923C77491}"/>
              </a:ext>
            </a:extLst>
          </p:cNvPr>
          <p:cNvSpPr txBox="1"/>
          <p:nvPr/>
        </p:nvSpPr>
        <p:spPr>
          <a:xfrm>
            <a:off x="4856518" y="4522696"/>
            <a:ext cx="1456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highlight>
                  <a:srgbClr val="FFFFFF"/>
                </a:highlight>
                <a:latin typeface="-apple-system"/>
              </a:rPr>
              <a:t>Type II</a:t>
            </a:r>
            <a:r>
              <a:rPr lang="zh-CN" altLang="en-US" sz="1100" b="1" dirty="0">
                <a:highlight>
                  <a:srgbClr val="FFFFFF"/>
                </a:highlight>
                <a:latin typeface="-apple-system"/>
              </a:rPr>
              <a:t>型多相滤波器</a:t>
            </a:r>
            <a:endParaRPr lang="zh-CN" altLang="en-US" sz="1100" b="1" dirty="0">
              <a:ea typeface="微软雅黑" panose="020B0503020204020204" pitchFamily="34" charset="-122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561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7584" y="232989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9E16F-47E4-487E-AD24-787B0416527E}"/>
              </a:ext>
            </a:extLst>
          </p:cNvPr>
          <p:cNvSpPr txBox="1"/>
          <p:nvPr/>
        </p:nvSpPr>
        <p:spPr>
          <a:xfrm>
            <a:off x="23333" y="826714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正交信号生成电路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矢量合成电路功能复现：</a:t>
            </a:r>
            <a:endParaRPr lang="en-US" altLang="zh-CN" sz="1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B9BB88-1F8A-4BF6-A538-67A362681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448" y="751012"/>
            <a:ext cx="5799552" cy="43924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2D4B3D-EFAB-4BC8-BFF3-8C596AB2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1" y="1275606"/>
            <a:ext cx="3193324" cy="15363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41E4E67-E095-4457-98E1-3E1BAE536AE4}"/>
              </a:ext>
            </a:extLst>
          </p:cNvPr>
          <p:cNvSpPr txBox="1"/>
          <p:nvPr/>
        </p:nvSpPr>
        <p:spPr>
          <a:xfrm>
            <a:off x="152371" y="3191480"/>
            <a:ext cx="3193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I/Q</a:t>
            </a:r>
            <a:r>
              <a:rPr lang="zh-CN" altLang="en-US" sz="1200" b="1" dirty="0"/>
              <a:t>两路尾电流分别从</a:t>
            </a:r>
            <a:r>
              <a:rPr lang="en-US" altLang="zh-CN" sz="1200" b="1" dirty="0"/>
              <a:t>0mA</a:t>
            </a:r>
            <a:r>
              <a:rPr lang="zh-CN" altLang="en-US" sz="1200" b="1" dirty="0"/>
              <a:t>扫描至</a:t>
            </a:r>
            <a:r>
              <a:rPr lang="en-US" altLang="zh-CN" sz="1200" b="1" dirty="0"/>
              <a:t>7mA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A864AF-DA84-F4A5-0B8A-3458303B4032}"/>
              </a:ext>
            </a:extLst>
          </p:cNvPr>
          <p:cNvSpPr txBox="1"/>
          <p:nvPr/>
        </p:nvSpPr>
        <p:spPr>
          <a:xfrm>
            <a:off x="3290489" y="131053"/>
            <a:ext cx="19526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FF0000"/>
                </a:solidFill>
              </a:rPr>
              <a:t>晶体管宽长比：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r>
              <a:rPr lang="zh-CN" altLang="en-US" sz="1050" b="1" dirty="0">
                <a:solidFill>
                  <a:srgbClr val="FF0000"/>
                </a:solidFill>
              </a:rPr>
              <a:t>第一层：</a:t>
            </a:r>
            <a:r>
              <a:rPr lang="en-US" altLang="zh-CN" sz="1050" b="1" dirty="0">
                <a:solidFill>
                  <a:srgbClr val="FF0000"/>
                </a:solidFill>
              </a:rPr>
              <a:t>W/L=40um/40nm</a:t>
            </a:r>
          </a:p>
          <a:p>
            <a:r>
              <a:rPr lang="zh-CN" altLang="en-US" sz="1050" b="1" dirty="0">
                <a:solidFill>
                  <a:srgbClr val="FF0000"/>
                </a:solidFill>
              </a:rPr>
              <a:t>第二层：</a:t>
            </a:r>
            <a:r>
              <a:rPr lang="en-US" altLang="zh-CN" sz="1050" b="1" dirty="0">
                <a:solidFill>
                  <a:srgbClr val="FF0000"/>
                </a:solidFill>
              </a:rPr>
              <a:t>W/L=80um/40nm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5A5E0B-A562-3E54-4892-099F3DB961BE}"/>
              </a:ext>
            </a:extLst>
          </p:cNvPr>
          <p:cNvSpPr txBox="1"/>
          <p:nvPr/>
        </p:nvSpPr>
        <p:spPr>
          <a:xfrm>
            <a:off x="5243089" y="19640"/>
            <a:ext cx="195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FF0000"/>
                </a:solidFill>
              </a:rPr>
              <a:t>偏置电压：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r>
              <a:rPr lang="en-US" altLang="zh-CN" sz="1050" b="1" dirty="0">
                <a:solidFill>
                  <a:srgbClr val="FF0000"/>
                </a:solidFill>
              </a:rPr>
              <a:t>VDD</a:t>
            </a:r>
            <a:r>
              <a:rPr lang="zh-CN" altLang="en-US" sz="1050" b="1" dirty="0">
                <a:solidFill>
                  <a:srgbClr val="FF0000"/>
                </a:solidFill>
              </a:rPr>
              <a:t>：</a:t>
            </a:r>
            <a:r>
              <a:rPr lang="en-US" altLang="zh-CN" sz="1050" b="1" dirty="0">
                <a:solidFill>
                  <a:srgbClr val="FF0000"/>
                </a:solidFill>
              </a:rPr>
              <a:t>3V</a:t>
            </a:r>
          </a:p>
          <a:p>
            <a:r>
              <a:rPr lang="en-US" altLang="zh-CN" sz="1050" b="1" dirty="0" err="1">
                <a:solidFill>
                  <a:srgbClr val="FF0000"/>
                </a:solidFill>
              </a:rPr>
              <a:t>Vin_CM</a:t>
            </a:r>
            <a:r>
              <a:rPr lang="zh-CN" altLang="en-US" sz="1050" b="1" dirty="0">
                <a:solidFill>
                  <a:srgbClr val="FF0000"/>
                </a:solidFill>
              </a:rPr>
              <a:t>：</a:t>
            </a:r>
            <a:r>
              <a:rPr lang="en-US" altLang="zh-CN" sz="1050" b="1" dirty="0">
                <a:solidFill>
                  <a:srgbClr val="FF0000"/>
                </a:solidFill>
              </a:rPr>
              <a:t>2.5V</a:t>
            </a:r>
          </a:p>
          <a:p>
            <a:r>
              <a:rPr lang="en-US" altLang="zh-CN" sz="1050" b="1" dirty="0" err="1">
                <a:solidFill>
                  <a:srgbClr val="FF0000"/>
                </a:solidFill>
              </a:rPr>
              <a:t>Vb</a:t>
            </a:r>
            <a:r>
              <a:rPr lang="zh-CN" altLang="en-US" sz="1050" b="1" dirty="0">
                <a:solidFill>
                  <a:srgbClr val="FF0000"/>
                </a:solidFill>
              </a:rPr>
              <a:t>：</a:t>
            </a:r>
            <a:r>
              <a:rPr lang="en-US" altLang="zh-CN" sz="1050" b="1" dirty="0">
                <a:solidFill>
                  <a:srgbClr val="FF0000"/>
                </a:solidFill>
              </a:rPr>
              <a:t>1.8V</a:t>
            </a:r>
          </a:p>
        </p:txBody>
      </p:sp>
    </p:spTree>
    <p:extLst>
      <p:ext uri="{BB962C8B-B14F-4D97-AF65-F5344CB8AC3E}">
        <p14:creationId xmlns:p14="http://schemas.microsoft.com/office/powerpoint/2010/main" val="4192252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25" y="241935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C0A91C-422F-4045-9155-5F96ADE7BC03}"/>
              </a:ext>
            </a:extLst>
          </p:cNvPr>
          <p:cNvSpPr txBox="1"/>
          <p:nvPr/>
        </p:nvSpPr>
        <p:spPr>
          <a:xfrm>
            <a:off x="96064" y="841101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正交信号生成电路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矢量合成电路功能复现：</a:t>
            </a:r>
            <a:endParaRPr lang="en-US" altLang="zh-CN" sz="1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DC396A-4C59-4AEE-9D33-B4C6AABC7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0" y="1635646"/>
            <a:ext cx="2621572" cy="22885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7954EE-C83E-465A-83E1-02636F80E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99" y="2406735"/>
            <a:ext cx="3365997" cy="228668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C040BDD-BD03-48EB-A771-9F6EF3FA7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399" y="107365"/>
            <a:ext cx="3437927" cy="22648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B3092A-180B-C2EE-7C19-DFBE9DDB1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135" y="1679987"/>
            <a:ext cx="2376264" cy="22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2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7584" y="232989"/>
            <a:ext cx="7665085" cy="59372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、研究进展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9E16F-47E4-487E-AD24-787B0416527E}"/>
              </a:ext>
            </a:extLst>
          </p:cNvPr>
          <p:cNvSpPr txBox="1"/>
          <p:nvPr/>
        </p:nvSpPr>
        <p:spPr>
          <a:xfrm>
            <a:off x="84823" y="796178"/>
            <a:ext cx="8407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正交信号发生器主要有四种结构：</a:t>
            </a:r>
            <a:r>
              <a:rPr lang="zh-CN" altLang="en-US" sz="1200" dirty="0"/>
              <a:t>正交耦合器结构、变压器结构、</a:t>
            </a:r>
            <a:r>
              <a:rPr lang="en-US" altLang="zh-CN" sz="1200" dirty="0"/>
              <a:t>LC</a:t>
            </a:r>
            <a:r>
              <a:rPr lang="zh-CN" altLang="en-US" sz="1200" dirty="0"/>
              <a:t>全通滤波网络与</a:t>
            </a:r>
            <a:r>
              <a:rPr lang="en-US" altLang="zh-CN" sz="1200" dirty="0"/>
              <a:t>RC</a:t>
            </a:r>
            <a:r>
              <a:rPr lang="zh-CN" altLang="en-US" sz="1200" dirty="0"/>
              <a:t>多相滤波网络</a:t>
            </a:r>
            <a:endParaRPr lang="en-US" altLang="zh-CN" sz="12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E337E8-217C-6AD4-9A3F-E4191A9A6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1" y="1106589"/>
            <a:ext cx="3051696" cy="13754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3CB751-2AB3-2CB8-5F46-69F33EFE4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265" y="1073177"/>
            <a:ext cx="2367109" cy="15116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3539F3-915C-70B8-ADD0-8192FAD9A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221" y="1108445"/>
            <a:ext cx="1912479" cy="13754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3D84B1-F59C-D97E-ECC0-4D5ACDBAC144}"/>
              </a:ext>
            </a:extLst>
          </p:cNvPr>
          <p:cNvSpPr txBox="1"/>
          <p:nvPr/>
        </p:nvSpPr>
        <p:spPr>
          <a:xfrm>
            <a:off x="177237" y="2571750"/>
            <a:ext cx="294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耦合线式耦合器有着较宽的带宽和较高的耦合系数，但其结构通常受限于占用面积太大。</a:t>
            </a:r>
            <a:endParaRPr lang="en-US" altLang="zh-CN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06BA0C-D4F8-48CB-4F46-BF1EFE92C141}"/>
              </a:ext>
            </a:extLst>
          </p:cNvPr>
          <p:cNvSpPr txBox="1"/>
          <p:nvPr/>
        </p:nvSpPr>
        <p:spPr>
          <a:xfrm>
            <a:off x="3253975" y="2587336"/>
            <a:ext cx="294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变压器结构正交信号产生电路主要由</a:t>
            </a:r>
            <a:r>
              <a:rPr lang="en-US" altLang="zh-CN" sz="1200" dirty="0"/>
              <a:t>3dB</a:t>
            </a:r>
            <a:r>
              <a:rPr lang="zh-CN" altLang="en-US" sz="1200" dirty="0"/>
              <a:t>耦合器构成，但实现宽带需要多级级联，占用面积较大。</a:t>
            </a:r>
            <a:endParaRPr lang="en-US" altLang="zh-CN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98CD6C-06D3-79D9-A34D-2494A61892D3}"/>
              </a:ext>
            </a:extLst>
          </p:cNvPr>
          <p:cNvSpPr txBox="1"/>
          <p:nvPr/>
        </p:nvSpPr>
        <p:spPr>
          <a:xfrm>
            <a:off x="6124992" y="2571749"/>
            <a:ext cx="294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LC</a:t>
            </a:r>
            <a:r>
              <a:rPr lang="zh-CN" altLang="en-US" sz="1200" dirty="0"/>
              <a:t>全通滤波器插入损耗低，且全频段内正交信号幅度一致，但极易受负载影响，相位误差较大。</a:t>
            </a:r>
            <a:endParaRPr lang="en-US" altLang="zh-CN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11B748-1913-7B85-CE4C-307E5A51C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3330561"/>
            <a:ext cx="3168851" cy="1579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5C3878-E12B-1132-533F-635434E6AAA7}"/>
              </a:ext>
            </a:extLst>
          </p:cNvPr>
          <p:cNvSpPr/>
          <p:nvPr/>
        </p:nvSpPr>
        <p:spPr>
          <a:xfrm>
            <a:off x="2411760" y="3330561"/>
            <a:ext cx="432048" cy="1329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1DA62A-ED76-63CD-942E-083B8CD08475}"/>
              </a:ext>
            </a:extLst>
          </p:cNvPr>
          <p:cNvSpPr/>
          <p:nvPr/>
        </p:nvSpPr>
        <p:spPr>
          <a:xfrm>
            <a:off x="3923928" y="3362656"/>
            <a:ext cx="432048" cy="1329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1DFBE69-F650-EF05-98E6-2FBA7E841EB2}"/>
                  </a:ext>
                </a:extLst>
              </p:cNvPr>
              <p:cNvSpPr txBox="1"/>
              <p:nvPr/>
            </p:nvSpPr>
            <p:spPr>
              <a:xfrm>
                <a:off x="5374007" y="3435846"/>
                <a:ext cx="37138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Type I</a:t>
                </a:r>
                <a:r>
                  <a:rPr lang="zh-CN" altLang="en-US" sz="1200" dirty="0"/>
                  <a:t>型：在全频段内相位相差</a:t>
                </a:r>
                <a:r>
                  <a:rPr lang="en-US" altLang="zh-CN" sz="1200" dirty="0"/>
                  <a:t>90°</a:t>
                </a:r>
                <a:r>
                  <a:rPr lang="zh-CN" altLang="en-US" sz="1200" dirty="0"/>
                  <a:t>，幅度只在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200" dirty="0"/>
                  <a:t>频点相等。</a:t>
                </a:r>
                <a:endParaRPr lang="en-US" altLang="zh-CN" sz="1200" dirty="0"/>
              </a:p>
              <a:p>
                <a:endParaRPr lang="en-US" altLang="zh-CN" sz="1200" dirty="0"/>
              </a:p>
              <a:p>
                <a:r>
                  <a:rPr lang="en-US" altLang="zh-CN" sz="1200" dirty="0"/>
                  <a:t>Type II</a:t>
                </a:r>
                <a:r>
                  <a:rPr lang="zh-CN" altLang="en-US" sz="1200" dirty="0"/>
                  <a:t>型：在全频段内幅度相等，相位只在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200" dirty="0"/>
                  <a:t>频点相差精确的</a:t>
                </a:r>
                <a:r>
                  <a:rPr lang="en-US" altLang="zh-CN" sz="1200" dirty="0"/>
                  <a:t>90°</a:t>
                </a:r>
                <a:r>
                  <a:rPr lang="zh-CN" altLang="en-US" sz="1200" dirty="0"/>
                  <a:t>。</a:t>
                </a:r>
                <a:endParaRPr lang="en-US" altLang="zh-CN" sz="12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1DFBE69-F650-EF05-98E6-2FBA7E841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007" y="3435846"/>
                <a:ext cx="3713819" cy="1015663"/>
              </a:xfrm>
              <a:prstGeom prst="rect">
                <a:avLst/>
              </a:prstGeom>
              <a:blipFill>
                <a:blip r:embed="rId8"/>
                <a:stretch>
                  <a:fillRect l="-164" t="-1205" b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893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I3NGYzNzg1NmU0NDRhYmVhY2RhMzllMmY4M2YxYT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海洋系PPT模板+南科大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海洋系PPT模板+南科大logo</Template>
  <TotalTime>6547</TotalTime>
  <Words>1145</Words>
  <Application>Microsoft Office PowerPoint</Application>
  <PresentationFormat>全屏显示(16:9)</PresentationFormat>
  <Paragraphs>100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-apple-system</vt:lpstr>
      <vt:lpstr>宋体</vt:lpstr>
      <vt:lpstr>微软雅黑</vt:lpstr>
      <vt:lpstr>Arial</vt:lpstr>
      <vt:lpstr>Calibri</vt:lpstr>
      <vt:lpstr>Cambria Math</vt:lpstr>
      <vt:lpstr>海洋系PPT模板+南科大logo</vt:lpstr>
      <vt:lpstr>有源移相器设计</vt:lpstr>
      <vt:lpstr>目录</vt:lpstr>
      <vt:lpstr>1、项目背景</vt:lpstr>
      <vt:lpstr>2、项目内容</vt:lpstr>
      <vt:lpstr>2、项目内容</vt:lpstr>
      <vt:lpstr>2、项目内容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3、研究进展</vt:lpstr>
      <vt:lpstr>4、待解决的问题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Xiaoqi Yu</cp:lastModifiedBy>
  <cp:revision>433</cp:revision>
  <dcterms:created xsi:type="dcterms:W3CDTF">2018-11-26T02:40:00Z</dcterms:created>
  <dcterms:modified xsi:type="dcterms:W3CDTF">2024-07-12T00:42:58Z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35F923468E5B49CEAFC0DA461859BEAA_12</vt:lpwstr>
  </property>
  <property fmtid="{D5CDD505-2E9C-101B-9397-08002B2CF9AE}" pid="3" name="KSOProductBuildVer">
    <vt:lpwstr>2052-12.1.0.16388</vt:lpwstr>
  </property>
</Properties>
</file>